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37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47"/>
    <p:restoredTop sz="93089"/>
  </p:normalViewPr>
  <p:slideViewPr>
    <p:cSldViewPr snapToGrid="0" snapToObjects="1">
      <p:cViewPr varScale="1">
        <p:scale>
          <a:sx n="98" d="100"/>
          <a:sy n="98" d="100"/>
        </p:scale>
        <p:origin x="216" y="5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notesMaster" Target="notesMasters/notesMaster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011F09-13D5-FB48-84A3-25D918A2517C}" type="datetimeFigureOut">
              <a:rPr lang="en-US" smtClean="0"/>
              <a:t>12/28/18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2C756C-3A59-3447-9FDF-EA95145A25F3}" type="slidenum">
              <a:rPr lang="en-US" smtClean="0"/>
              <a:t>‹#›</a:t>
            </a:fld>
            <a:endParaRPr lang="en-US"/>
          </a:p>
        </p:txBody>
      </p:sp>
    </p:spTree>
    <p:extLst>
      <p:ext uri="{BB962C8B-B14F-4D97-AF65-F5344CB8AC3E}">
        <p14:creationId xmlns:p14="http://schemas.microsoft.com/office/powerpoint/2010/main" val="1502186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461BC7B-36A1-5640-9373-6C8BFB8D22E4}" type="datetimeFigureOut">
              <a:rPr lang="en-US" smtClean="0"/>
              <a:t>12/28/18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10101395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461BC7B-36A1-5640-9373-6C8BFB8D22E4}" type="datetimeFigureOut">
              <a:rPr lang="en-US" smtClean="0"/>
              <a:t>12/28/18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2047277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461BC7B-36A1-5640-9373-6C8BFB8D22E4}" type="datetimeFigureOut">
              <a:rPr lang="en-US" smtClean="0"/>
              <a:t>12/28/18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1612790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461BC7B-36A1-5640-9373-6C8BFB8D22E4}" type="datetimeFigureOut">
              <a:rPr lang="en-US" smtClean="0"/>
              <a:t>12/28/18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1557069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461BC7B-36A1-5640-9373-6C8BFB8D22E4}" type="datetimeFigureOut">
              <a:rPr lang="en-US" smtClean="0"/>
              <a:t>12/28/18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434154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461BC7B-36A1-5640-9373-6C8BFB8D22E4}" type="datetimeFigureOut">
              <a:rPr lang="en-US" smtClean="0"/>
              <a:t>12/28/18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18263459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461BC7B-36A1-5640-9373-6C8BFB8D22E4}" type="datetimeFigureOut">
              <a:rPr lang="en-US" smtClean="0"/>
              <a:t>12/28/18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1413136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461BC7B-36A1-5640-9373-6C8BFB8D22E4}" type="datetimeFigureOut">
              <a:rPr lang="en-US" smtClean="0"/>
              <a:t>12/28/18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1556713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61BC7B-36A1-5640-9373-6C8BFB8D22E4}" type="datetimeFigureOut">
              <a:rPr lang="en-US" smtClean="0"/>
              <a:t>12/28/18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887144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461BC7B-36A1-5640-9373-6C8BFB8D22E4}" type="datetimeFigureOut">
              <a:rPr lang="en-US" smtClean="0"/>
              <a:t>12/28/18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265238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461BC7B-36A1-5640-9373-6C8BFB8D22E4}" type="datetimeFigureOut">
              <a:rPr lang="en-US" smtClean="0"/>
              <a:t>12/28/18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49AA38-D59C-B841-A378-60FE2ADCC4B8}" type="slidenum">
              <a:rPr lang="en-US" smtClean="0"/>
              <a:t>‹#›</a:t>
            </a:fld>
            <a:endParaRPr lang="en-US"/>
          </a:p>
        </p:txBody>
      </p:sp>
    </p:spTree>
    <p:extLst>
      <p:ext uri="{BB962C8B-B14F-4D97-AF65-F5344CB8AC3E}">
        <p14:creationId xmlns:p14="http://schemas.microsoft.com/office/powerpoint/2010/main" val="183864993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61BC7B-36A1-5640-9373-6C8BFB8D22E4}" type="datetimeFigureOut">
              <a:rPr lang="en-US" smtClean="0"/>
              <a:t>12/28/18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49AA38-D59C-B841-A378-60FE2ADCC4B8}" type="slidenum">
              <a:rPr lang="en-US" smtClean="0"/>
              <a:t>‹#›</a:t>
            </a:fld>
            <a:endParaRPr lang="en-US"/>
          </a:p>
        </p:txBody>
      </p:sp>
    </p:spTree>
    <p:extLst>
      <p:ext uri="{BB962C8B-B14F-4D97-AF65-F5344CB8AC3E}">
        <p14:creationId xmlns:p14="http://schemas.microsoft.com/office/powerpoint/2010/main" val="13166348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hyperlink" Target="https://cfcs.pku.edu.cn/faculty/full_time_faculty/dengxiaotie/index.htm" TargetMode="External"/><Relationship Id="rId5" Type="http://schemas.openxmlformats.org/officeDocument/2006/relationships/hyperlink" Target="https://cfcs.pku.edu.cn/faculty/full_time_faculty/yuqkong/index.htm" TargetMode="External"/><Relationship Id="rId6" Type="http://schemas.openxmlformats.org/officeDocument/2006/relationships/hyperlink" Target="XXXX" TargetMode="External"/><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00" y="0"/>
            <a:ext cx="12136633" cy="6858000"/>
          </a:xfrm>
          <a:prstGeom prst="rect">
            <a:avLst/>
          </a:prstGeom>
        </p:spPr>
      </p:pic>
      <p:sp>
        <p:nvSpPr>
          <p:cNvPr id="5" name="Rectangle 4"/>
          <p:cNvSpPr/>
          <p:nvPr/>
        </p:nvSpPr>
        <p:spPr>
          <a:xfrm>
            <a:off x="3990225" y="323306"/>
            <a:ext cx="1672683" cy="633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Rectangle 5"/>
          <p:cNvSpPr/>
          <p:nvPr/>
        </p:nvSpPr>
        <p:spPr>
          <a:xfrm>
            <a:off x="1804745" y="1444534"/>
            <a:ext cx="8778240" cy="37882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err="1">
                <a:solidFill>
                  <a:schemeClr val="tx1"/>
                </a:solidFill>
              </a:rPr>
              <a:t>EconCS@PKU</a:t>
            </a:r>
            <a:r>
              <a:rPr lang="en-US" sz="1600" dirty="0">
                <a:solidFill>
                  <a:schemeClr val="tx1"/>
                </a:solidFill>
              </a:rPr>
              <a:t> group is based on the Center on Frontiers of Computing Studies (CFCS), Peking University. We are interested in the interdisciplinary research of computer science, economics, and social science in general. The focus of our current work is to build methodologies and systems with cutting-edge technologies from game theory, machine learning, statistics, information theory, randomized algorithms, cryptography and social economic theory. Areas of research include applications of the new methodologies/systems to a variety of social/economic topics, such as market design, crowdsourcing, internet economics, online education, linguistics, anthropology, etc.</a:t>
            </a:r>
          </a:p>
          <a:p>
            <a:r>
              <a:rPr lang="en-US" sz="1600" dirty="0">
                <a:solidFill>
                  <a:schemeClr val="tx1"/>
                </a:solidFill>
              </a:rPr>
              <a:t> </a:t>
            </a:r>
          </a:p>
          <a:p>
            <a:r>
              <a:rPr lang="en-US" sz="1600" dirty="0">
                <a:solidFill>
                  <a:schemeClr val="tx1"/>
                </a:solidFill>
              </a:rPr>
              <a:t>Current interests</a:t>
            </a:r>
            <a:r>
              <a:rPr lang="en-US" sz="1600" dirty="0" smtClean="0">
                <a:solidFill>
                  <a:schemeClr val="tx1"/>
                </a:solidFill>
              </a:rPr>
              <a:t>:</a:t>
            </a:r>
            <a:r>
              <a:rPr lang="zh-CN" altLang="en-US" sz="1600" dirty="0" smtClean="0">
                <a:solidFill>
                  <a:schemeClr val="tx1"/>
                </a:solidFill>
              </a:rPr>
              <a:t> </a:t>
            </a:r>
            <a:endParaRPr lang="en-US" sz="1600" dirty="0">
              <a:solidFill>
                <a:schemeClr val="tx1"/>
              </a:solidFill>
            </a:endParaRPr>
          </a:p>
          <a:p>
            <a:r>
              <a:rPr lang="en-US" sz="1600" dirty="0">
                <a:solidFill>
                  <a:schemeClr val="tx1"/>
                </a:solidFill>
              </a:rPr>
              <a:t>* Social economic science</a:t>
            </a:r>
          </a:p>
          <a:p>
            <a:r>
              <a:rPr lang="en-US" sz="1600" dirty="0">
                <a:solidFill>
                  <a:schemeClr val="tx1"/>
                </a:solidFill>
              </a:rPr>
              <a:t>* Large market design</a:t>
            </a:r>
          </a:p>
          <a:p>
            <a:r>
              <a:rPr lang="en-US" sz="1600" dirty="0">
                <a:solidFill>
                  <a:schemeClr val="tx1"/>
                </a:solidFill>
              </a:rPr>
              <a:t>* Equilibrium computation</a:t>
            </a:r>
          </a:p>
          <a:p>
            <a:r>
              <a:rPr lang="en-US" sz="1600" dirty="0">
                <a:solidFill>
                  <a:schemeClr val="tx1"/>
                </a:solidFill>
              </a:rPr>
              <a:t>* Multi-agent Information System</a:t>
            </a:r>
          </a:p>
          <a:p>
            <a:r>
              <a:rPr lang="en-US" sz="1600" dirty="0" smtClean="0">
                <a:solidFill>
                  <a:schemeClr val="tx1"/>
                </a:solidFill>
              </a:rPr>
              <a:t>* Block-chain economics</a:t>
            </a:r>
            <a:r>
              <a:rPr lang="zh-CN" altLang="en-US" sz="1600" dirty="0" smtClean="0">
                <a:solidFill>
                  <a:schemeClr val="tx1"/>
                </a:solidFill>
              </a:rPr>
              <a:t> </a:t>
            </a:r>
            <a:endParaRPr lang="en-US" altLang="zh-CN" sz="1600" dirty="0" smtClean="0">
              <a:solidFill>
                <a:schemeClr val="tx1"/>
              </a:solidFill>
            </a:endParaRPr>
          </a:p>
          <a:p>
            <a:r>
              <a:rPr lang="en-US" altLang="zh-CN" sz="1600" dirty="0" smtClean="0">
                <a:solidFill>
                  <a:schemeClr val="tx1"/>
                </a:solidFill>
              </a:rPr>
              <a:t>(</a:t>
            </a:r>
            <a:r>
              <a:rPr lang="zh-CN" altLang="en-US" sz="1600" dirty="0" smtClean="0">
                <a:solidFill>
                  <a:schemeClr val="tx1"/>
                </a:solidFill>
              </a:rPr>
              <a:t>以上全是纯文字，没有超链接和列表</a:t>
            </a:r>
            <a:r>
              <a:rPr lang="en-US" altLang="zh-CN" sz="1600" dirty="0" smtClean="0">
                <a:solidFill>
                  <a:schemeClr val="tx1"/>
                </a:solidFill>
              </a:rPr>
              <a:t>)</a:t>
            </a:r>
            <a:endParaRPr lang="en-US" sz="1600" dirty="0">
              <a:solidFill>
                <a:schemeClr val="tx1"/>
              </a:solidFill>
            </a:endParaRPr>
          </a:p>
        </p:txBody>
      </p:sp>
      <p:sp>
        <p:nvSpPr>
          <p:cNvPr id="7" name="Rectangle 6"/>
          <p:cNvSpPr/>
          <p:nvPr/>
        </p:nvSpPr>
        <p:spPr>
          <a:xfrm>
            <a:off x="1804745" y="5140745"/>
            <a:ext cx="8778240" cy="6395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18591" y="250372"/>
            <a:ext cx="4443442" cy="8708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990225" y="323306"/>
            <a:ext cx="6312818" cy="561692"/>
          </a:xfrm>
          <a:prstGeom prst="rect">
            <a:avLst/>
          </a:prstGeom>
        </p:spPr>
        <p:txBody>
          <a:bodyPr wrap="none">
            <a:spAutoFit/>
          </a:bodyPr>
          <a:lstStyle/>
          <a:p>
            <a:r>
              <a:rPr lang="en-US" altLang="zh-CN" dirty="0" err="1" smtClean="0">
                <a:solidFill>
                  <a:srgbClr val="00437C"/>
                </a:solidFill>
              </a:rPr>
              <a:t>EconCS@PKU</a:t>
            </a:r>
            <a:endParaRPr lang="en-US" altLang="zh-CN" dirty="0" smtClean="0">
              <a:solidFill>
                <a:srgbClr val="00437C"/>
              </a:solidFill>
            </a:endParaRPr>
          </a:p>
          <a:p>
            <a:r>
              <a:rPr lang="en-US" sz="1250" dirty="0" smtClean="0">
                <a:solidFill>
                  <a:srgbClr val="00437C"/>
                </a:solidFill>
              </a:rPr>
              <a:t>The </a:t>
            </a:r>
            <a:r>
              <a:rPr lang="en-US" sz="1250" dirty="0">
                <a:solidFill>
                  <a:srgbClr val="00437C"/>
                </a:solidFill>
              </a:rPr>
              <a:t>Interdisciplinary Research of Computer Science, Economics, and Social Science in General.</a:t>
            </a:r>
          </a:p>
        </p:txBody>
      </p:sp>
      <p:cxnSp>
        <p:nvCxnSpPr>
          <p:cNvPr id="11" name="Straight Connector 10"/>
          <p:cNvCxnSpPr/>
          <p:nvPr/>
        </p:nvCxnSpPr>
        <p:spPr>
          <a:xfrm>
            <a:off x="1804745" y="1444534"/>
            <a:ext cx="8397346"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2207623" y="1170759"/>
            <a:ext cx="849086" cy="2242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Home</a:t>
            </a:r>
            <a:endParaRPr lang="en-US" dirty="0">
              <a:solidFill>
                <a:schemeClr val="tx1"/>
              </a:solidFill>
            </a:endParaRPr>
          </a:p>
        </p:txBody>
      </p:sp>
      <p:sp>
        <p:nvSpPr>
          <p:cNvPr id="13" name="Rectangle 12"/>
          <p:cNvSpPr/>
          <p:nvPr/>
        </p:nvSpPr>
        <p:spPr>
          <a:xfrm>
            <a:off x="3138637" y="1143272"/>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People</a:t>
            </a:r>
            <a:endParaRPr lang="en-US" dirty="0">
              <a:solidFill>
                <a:schemeClr val="tx1"/>
              </a:solidFill>
            </a:endParaRPr>
          </a:p>
        </p:txBody>
      </p:sp>
      <p:sp>
        <p:nvSpPr>
          <p:cNvPr id="14" name="Rectangle 13"/>
          <p:cNvSpPr/>
          <p:nvPr/>
        </p:nvSpPr>
        <p:spPr>
          <a:xfrm>
            <a:off x="4389533" y="1150023"/>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Publication</a:t>
            </a:r>
            <a:endParaRPr lang="en-US" dirty="0">
              <a:solidFill>
                <a:schemeClr val="tx1"/>
              </a:solidFill>
            </a:endParaRPr>
          </a:p>
        </p:txBody>
      </p:sp>
      <p:sp>
        <p:nvSpPr>
          <p:cNvPr id="15" name="Rectangle 14"/>
          <p:cNvSpPr/>
          <p:nvPr/>
        </p:nvSpPr>
        <p:spPr>
          <a:xfrm>
            <a:off x="5722368" y="1134833"/>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solidFill>
                  <a:schemeClr val="tx1"/>
                </a:solidFill>
              </a:rPr>
              <a:t>Teaching</a:t>
            </a:r>
            <a:endParaRPr lang="en-US" dirty="0">
              <a:solidFill>
                <a:schemeClr val="tx1"/>
              </a:solidFill>
            </a:endParaRPr>
          </a:p>
        </p:txBody>
      </p:sp>
      <p:sp>
        <p:nvSpPr>
          <p:cNvPr id="16" name="Rectangle 15"/>
          <p:cNvSpPr/>
          <p:nvPr/>
        </p:nvSpPr>
        <p:spPr>
          <a:xfrm>
            <a:off x="7274642" y="1150895"/>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solidFill>
                  <a:schemeClr val="tx1"/>
                </a:solidFill>
              </a:rPr>
              <a:t>Seminar</a:t>
            </a:r>
            <a:endParaRPr lang="en-US" dirty="0">
              <a:solidFill>
                <a:schemeClr val="tx1"/>
              </a:solidFill>
            </a:endParaRPr>
          </a:p>
        </p:txBody>
      </p:sp>
      <p:sp>
        <p:nvSpPr>
          <p:cNvPr id="17" name="Rectangle 16"/>
          <p:cNvSpPr/>
          <p:nvPr/>
        </p:nvSpPr>
        <p:spPr>
          <a:xfrm>
            <a:off x="8691605" y="1134834"/>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News</a:t>
            </a:r>
            <a:endParaRPr lang="en-US" dirty="0">
              <a:solidFill>
                <a:schemeClr val="tx1"/>
              </a:solidFill>
            </a:endParaRPr>
          </a:p>
        </p:txBody>
      </p:sp>
      <p:sp>
        <p:nvSpPr>
          <p:cNvPr id="18" name="Rectangle 17"/>
          <p:cNvSpPr/>
          <p:nvPr/>
        </p:nvSpPr>
        <p:spPr>
          <a:xfrm>
            <a:off x="1583269" y="5416188"/>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News</a:t>
            </a:r>
            <a:endParaRPr lang="en-US" dirty="0">
              <a:solidFill>
                <a:schemeClr val="tx1"/>
              </a:solidFill>
            </a:endParaRPr>
          </a:p>
        </p:txBody>
      </p:sp>
      <p:sp>
        <p:nvSpPr>
          <p:cNvPr id="19" name="Rectangle 18"/>
          <p:cNvSpPr/>
          <p:nvPr/>
        </p:nvSpPr>
        <p:spPr>
          <a:xfrm>
            <a:off x="8691605" y="5323115"/>
            <a:ext cx="3297733" cy="15348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0" y="0"/>
            <a:ext cx="12162033" cy="250372"/>
          </a:xfrm>
          <a:prstGeom prst="rect">
            <a:avLst/>
          </a:prstGeom>
          <a:solidFill>
            <a:srgbClr val="00437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bg1">
                  <a:lumMod val="50000"/>
                </a:schemeClr>
              </a:solidFill>
              <a:effectLst>
                <a:outerShdw blurRad="38100" dist="25400" dir="5400000" algn="ctr" rotWithShape="0">
                  <a:srgbClr val="6E747A">
                    <a:alpha val="43000"/>
                  </a:srgbClr>
                </a:outerShdw>
              </a:effectLst>
            </a:endParaRPr>
          </a:p>
        </p:txBody>
      </p:sp>
      <p:cxnSp>
        <p:nvCxnSpPr>
          <p:cNvPr id="21" name="Straight Connector 20"/>
          <p:cNvCxnSpPr/>
          <p:nvPr/>
        </p:nvCxnSpPr>
        <p:spPr>
          <a:xfrm>
            <a:off x="1804745" y="5839096"/>
            <a:ext cx="8397346" cy="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1839199" y="325063"/>
            <a:ext cx="1985554" cy="654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p:cNvPicPr>
            <a:picLocks noChangeAspect="1"/>
          </p:cNvPicPr>
          <p:nvPr/>
        </p:nvPicPr>
        <p:blipFill rotWithShape="1">
          <a:blip r:embed="rId3"/>
          <a:srcRect t="23844" b="37881"/>
          <a:stretch/>
        </p:blipFill>
        <p:spPr>
          <a:xfrm>
            <a:off x="2207622" y="307972"/>
            <a:ext cx="1839002" cy="703877"/>
          </a:xfrm>
          <a:prstGeom prst="rect">
            <a:avLst/>
          </a:prstGeom>
        </p:spPr>
      </p:pic>
    </p:spTree>
    <p:extLst>
      <p:ext uri="{BB962C8B-B14F-4D97-AF65-F5344CB8AC3E}">
        <p14:creationId xmlns:p14="http://schemas.microsoft.com/office/powerpoint/2010/main" val="6338453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00" y="0"/>
            <a:ext cx="12136633" cy="6858000"/>
          </a:xfrm>
          <a:prstGeom prst="rect">
            <a:avLst/>
          </a:prstGeom>
        </p:spPr>
      </p:pic>
      <p:sp>
        <p:nvSpPr>
          <p:cNvPr id="5" name="Rectangle 4"/>
          <p:cNvSpPr/>
          <p:nvPr/>
        </p:nvSpPr>
        <p:spPr>
          <a:xfrm>
            <a:off x="3990225" y="323306"/>
            <a:ext cx="1672683" cy="633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Rectangle 5"/>
          <p:cNvSpPr/>
          <p:nvPr/>
        </p:nvSpPr>
        <p:spPr>
          <a:xfrm>
            <a:off x="1804745" y="1444533"/>
            <a:ext cx="8778240" cy="541346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600" dirty="0">
              <a:solidFill>
                <a:schemeClr val="tx1"/>
              </a:solidFill>
            </a:endParaRPr>
          </a:p>
        </p:txBody>
      </p:sp>
      <p:sp>
        <p:nvSpPr>
          <p:cNvPr id="7" name="Rectangle 6"/>
          <p:cNvSpPr/>
          <p:nvPr/>
        </p:nvSpPr>
        <p:spPr>
          <a:xfrm>
            <a:off x="1804745" y="5140745"/>
            <a:ext cx="8778240" cy="6395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18591" y="250372"/>
            <a:ext cx="4443442" cy="8708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990225" y="323306"/>
            <a:ext cx="7999113" cy="615553"/>
          </a:xfrm>
          <a:prstGeom prst="rect">
            <a:avLst/>
          </a:prstGeom>
        </p:spPr>
        <p:txBody>
          <a:bodyPr wrap="none">
            <a:spAutoFit/>
          </a:bodyPr>
          <a:lstStyle/>
          <a:p>
            <a:r>
              <a:rPr lang="en-US" altLang="zh-CN" dirty="0" err="1" smtClean="0">
                <a:solidFill>
                  <a:srgbClr val="00437C"/>
                </a:solidFill>
              </a:rPr>
              <a:t>EconCS@PKU</a:t>
            </a:r>
            <a:endParaRPr lang="en-US" altLang="zh-CN" dirty="0" smtClean="0">
              <a:solidFill>
                <a:srgbClr val="00437C"/>
              </a:solidFill>
            </a:endParaRPr>
          </a:p>
          <a:p>
            <a:r>
              <a:rPr lang="en-US" sz="1600" dirty="0">
                <a:solidFill>
                  <a:srgbClr val="00437C"/>
                </a:solidFill>
              </a:rPr>
              <a:t>The Interdisciplinary Research of Computer Science, Economics, and Social Science in General.</a:t>
            </a:r>
          </a:p>
        </p:txBody>
      </p:sp>
      <p:cxnSp>
        <p:nvCxnSpPr>
          <p:cNvPr id="11" name="Straight Connector 10"/>
          <p:cNvCxnSpPr/>
          <p:nvPr/>
        </p:nvCxnSpPr>
        <p:spPr>
          <a:xfrm>
            <a:off x="1804745" y="1444534"/>
            <a:ext cx="8397346"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Rectangle 11"/>
          <p:cNvSpPr/>
          <p:nvPr/>
        </p:nvSpPr>
        <p:spPr>
          <a:xfrm>
            <a:off x="2207623" y="1170759"/>
            <a:ext cx="849086" cy="2242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Home</a:t>
            </a:r>
            <a:endParaRPr lang="en-US" dirty="0">
              <a:solidFill>
                <a:schemeClr val="tx1"/>
              </a:solidFill>
            </a:endParaRPr>
          </a:p>
        </p:txBody>
      </p:sp>
      <p:sp>
        <p:nvSpPr>
          <p:cNvPr id="13" name="Rectangle 12"/>
          <p:cNvSpPr/>
          <p:nvPr/>
        </p:nvSpPr>
        <p:spPr>
          <a:xfrm>
            <a:off x="3138637" y="1143272"/>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solidFill>
                  <a:schemeClr val="tx1"/>
                </a:solidFill>
              </a:rPr>
              <a:t>People</a:t>
            </a:r>
            <a:endParaRPr lang="en-US" b="1" dirty="0">
              <a:solidFill>
                <a:schemeClr val="tx1"/>
              </a:solidFill>
            </a:endParaRPr>
          </a:p>
        </p:txBody>
      </p:sp>
      <p:sp>
        <p:nvSpPr>
          <p:cNvPr id="14" name="Rectangle 13"/>
          <p:cNvSpPr/>
          <p:nvPr/>
        </p:nvSpPr>
        <p:spPr>
          <a:xfrm>
            <a:off x="4389533" y="1150023"/>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Publication</a:t>
            </a:r>
            <a:endParaRPr lang="en-US" dirty="0">
              <a:solidFill>
                <a:schemeClr val="tx1"/>
              </a:solidFill>
            </a:endParaRPr>
          </a:p>
        </p:txBody>
      </p:sp>
      <p:sp>
        <p:nvSpPr>
          <p:cNvPr id="15" name="Rectangle 14"/>
          <p:cNvSpPr/>
          <p:nvPr/>
        </p:nvSpPr>
        <p:spPr>
          <a:xfrm>
            <a:off x="5722368" y="1134833"/>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solidFill>
                  <a:schemeClr val="tx1"/>
                </a:solidFill>
              </a:rPr>
              <a:t>Teaching</a:t>
            </a:r>
            <a:endParaRPr lang="en-US" dirty="0">
              <a:solidFill>
                <a:schemeClr val="tx1"/>
              </a:solidFill>
            </a:endParaRPr>
          </a:p>
        </p:txBody>
      </p:sp>
      <p:sp>
        <p:nvSpPr>
          <p:cNvPr id="16" name="Rectangle 15"/>
          <p:cNvSpPr/>
          <p:nvPr/>
        </p:nvSpPr>
        <p:spPr>
          <a:xfrm>
            <a:off x="7274642" y="1150895"/>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solidFill>
                  <a:schemeClr val="tx1"/>
                </a:solidFill>
              </a:rPr>
              <a:t>Seminar</a:t>
            </a:r>
            <a:endParaRPr lang="en-US" dirty="0">
              <a:solidFill>
                <a:schemeClr val="tx1"/>
              </a:solidFill>
            </a:endParaRPr>
          </a:p>
        </p:txBody>
      </p:sp>
      <p:sp>
        <p:nvSpPr>
          <p:cNvPr id="17" name="Rectangle 16"/>
          <p:cNvSpPr/>
          <p:nvPr/>
        </p:nvSpPr>
        <p:spPr>
          <a:xfrm>
            <a:off x="8691605" y="1134834"/>
            <a:ext cx="1248707" cy="273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rPr>
              <a:t>News</a:t>
            </a:r>
            <a:endParaRPr lang="en-US" dirty="0">
              <a:solidFill>
                <a:schemeClr val="tx1"/>
              </a:solidFill>
            </a:endParaRPr>
          </a:p>
        </p:txBody>
      </p:sp>
      <p:sp>
        <p:nvSpPr>
          <p:cNvPr id="19" name="Rectangle 18"/>
          <p:cNvSpPr/>
          <p:nvPr/>
        </p:nvSpPr>
        <p:spPr>
          <a:xfrm>
            <a:off x="8691605" y="5323115"/>
            <a:ext cx="3297733" cy="153488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0" y="0"/>
            <a:ext cx="12162033" cy="250372"/>
          </a:xfrm>
          <a:prstGeom prst="rect">
            <a:avLst/>
          </a:prstGeom>
          <a:solidFill>
            <a:srgbClr val="00437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1839199" y="325063"/>
            <a:ext cx="1985554" cy="654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p:cNvPicPr>
            <a:picLocks noChangeAspect="1"/>
          </p:cNvPicPr>
          <p:nvPr/>
        </p:nvPicPr>
        <p:blipFill rotWithShape="1">
          <a:blip r:embed="rId3"/>
          <a:srcRect t="23844" b="37881"/>
          <a:stretch/>
        </p:blipFill>
        <p:spPr>
          <a:xfrm>
            <a:off x="2207622" y="307972"/>
            <a:ext cx="1839002" cy="703877"/>
          </a:xfrm>
          <a:prstGeom prst="rect">
            <a:avLst/>
          </a:prstGeom>
        </p:spPr>
      </p:pic>
      <p:sp>
        <p:nvSpPr>
          <p:cNvPr id="2" name="Rectangle 1"/>
          <p:cNvSpPr/>
          <p:nvPr/>
        </p:nvSpPr>
        <p:spPr>
          <a:xfrm>
            <a:off x="3629223" y="2141497"/>
            <a:ext cx="1384663" cy="1436914"/>
          </a:xfrm>
          <a:prstGeom prst="rect">
            <a:avLst/>
          </a:prstGeom>
          <a:solidFill>
            <a:srgbClr val="00437C"/>
          </a:solidFill>
          <a:ln>
            <a:solidFill>
              <a:srgbClr val="0043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2207622" y="1757897"/>
            <a:ext cx="849086" cy="2242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mtClean="0">
                <a:solidFill>
                  <a:schemeClr val="tx1"/>
                </a:solidFill>
              </a:rPr>
              <a:t>Faculty:</a:t>
            </a:r>
            <a:endParaRPr lang="en-US" dirty="0">
              <a:solidFill>
                <a:schemeClr val="tx1"/>
              </a:solidFill>
            </a:endParaRPr>
          </a:p>
        </p:txBody>
      </p:sp>
      <p:sp>
        <p:nvSpPr>
          <p:cNvPr id="26" name="Rectangle 25"/>
          <p:cNvSpPr/>
          <p:nvPr/>
        </p:nvSpPr>
        <p:spPr>
          <a:xfrm>
            <a:off x="6918822" y="2141497"/>
            <a:ext cx="1384663" cy="1436914"/>
          </a:xfrm>
          <a:prstGeom prst="rect">
            <a:avLst/>
          </a:prstGeom>
          <a:solidFill>
            <a:srgbClr val="00437C"/>
          </a:solidFill>
          <a:ln>
            <a:solidFill>
              <a:srgbClr val="0043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3056708" y="3702784"/>
            <a:ext cx="2507182" cy="1989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hlinkClick r:id="rId4"/>
              </a:rPr>
              <a:t>Xiaotie</a:t>
            </a:r>
            <a:r>
              <a:rPr lang="zh-CN" altLang="en-US" sz="1200" dirty="0" smtClean="0">
                <a:solidFill>
                  <a:schemeClr val="tx1"/>
                </a:solidFill>
                <a:hlinkClick r:id="rId4"/>
              </a:rPr>
              <a:t> </a:t>
            </a:r>
            <a:r>
              <a:rPr lang="en-US" altLang="zh-CN" sz="1200" dirty="0" smtClean="0">
                <a:solidFill>
                  <a:schemeClr val="tx1"/>
                </a:solidFill>
                <a:hlinkClick r:id="rId4"/>
              </a:rPr>
              <a:t>Deng</a:t>
            </a:r>
            <a:r>
              <a:rPr lang="zh-CN" altLang="en-US" sz="1200" dirty="0" smtClean="0">
                <a:solidFill>
                  <a:schemeClr val="tx1"/>
                </a:solidFill>
              </a:rPr>
              <a:t> </a:t>
            </a:r>
            <a:r>
              <a:rPr lang="en-US" altLang="zh-CN" sz="1200" dirty="0" smtClean="0">
                <a:solidFill>
                  <a:schemeClr val="tx1"/>
                </a:solidFill>
              </a:rPr>
              <a:t>:</a:t>
            </a:r>
            <a:r>
              <a:rPr lang="zh-CN" altLang="en-US" sz="1200" dirty="0" smtClean="0">
                <a:solidFill>
                  <a:schemeClr val="tx1"/>
                </a:solidFill>
              </a:rPr>
              <a:t> </a:t>
            </a:r>
            <a:r>
              <a:rPr lang="en-US" altLang="zh-CN" sz="1200" dirty="0" smtClean="0">
                <a:solidFill>
                  <a:schemeClr val="tx1"/>
                </a:solidFill>
              </a:rPr>
              <a:t>Professor</a:t>
            </a:r>
            <a:r>
              <a:rPr lang="zh-CN" altLang="en-US" sz="1200" dirty="0" smtClean="0">
                <a:solidFill>
                  <a:schemeClr val="tx1"/>
                </a:solidFill>
              </a:rPr>
              <a:t> </a:t>
            </a:r>
            <a:r>
              <a:rPr lang="en-US" altLang="zh-CN" sz="1200" dirty="0" smtClean="0">
                <a:solidFill>
                  <a:schemeClr val="tx1"/>
                </a:solidFill>
              </a:rPr>
              <a:t>at</a:t>
            </a:r>
            <a:r>
              <a:rPr lang="zh-CN" altLang="en-US" sz="1200" dirty="0" smtClean="0">
                <a:solidFill>
                  <a:schemeClr val="tx1"/>
                </a:solidFill>
              </a:rPr>
              <a:t> </a:t>
            </a:r>
            <a:r>
              <a:rPr lang="en-US" altLang="zh-CN" sz="1200" dirty="0" smtClean="0">
                <a:solidFill>
                  <a:schemeClr val="tx1"/>
                </a:solidFill>
              </a:rPr>
              <a:t>CFCS</a:t>
            </a:r>
            <a:endParaRPr lang="en-US" sz="1200" dirty="0">
              <a:solidFill>
                <a:schemeClr val="tx1"/>
              </a:solidFill>
            </a:endParaRPr>
          </a:p>
        </p:txBody>
      </p:sp>
      <p:sp>
        <p:nvSpPr>
          <p:cNvPr id="28" name="Rectangle 27"/>
          <p:cNvSpPr/>
          <p:nvPr/>
        </p:nvSpPr>
        <p:spPr>
          <a:xfrm>
            <a:off x="6274588" y="3578411"/>
            <a:ext cx="2888006" cy="4480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hlinkClick r:id="rId5"/>
              </a:rPr>
              <a:t>Yuqing</a:t>
            </a:r>
            <a:r>
              <a:rPr lang="zh-CN" altLang="en-US" sz="1200" dirty="0" smtClean="0">
                <a:solidFill>
                  <a:schemeClr val="tx1"/>
                </a:solidFill>
                <a:hlinkClick r:id="rId5"/>
              </a:rPr>
              <a:t> </a:t>
            </a:r>
            <a:r>
              <a:rPr lang="en-US" altLang="zh-CN" sz="1200" dirty="0" smtClean="0">
                <a:solidFill>
                  <a:schemeClr val="tx1"/>
                </a:solidFill>
                <a:hlinkClick r:id="rId5"/>
              </a:rPr>
              <a:t>Kong</a:t>
            </a:r>
            <a:r>
              <a:rPr lang="en-US" altLang="zh-CN" sz="1200" dirty="0" smtClean="0">
                <a:solidFill>
                  <a:schemeClr val="tx1"/>
                </a:solidFill>
              </a:rPr>
              <a:t>:</a:t>
            </a:r>
            <a:r>
              <a:rPr lang="zh-CN" altLang="en-US" sz="1200" dirty="0" smtClean="0">
                <a:solidFill>
                  <a:schemeClr val="tx1"/>
                </a:solidFill>
              </a:rPr>
              <a:t> </a:t>
            </a:r>
            <a:r>
              <a:rPr lang="en-US" altLang="zh-CN" sz="1200" dirty="0" smtClean="0">
                <a:solidFill>
                  <a:schemeClr val="tx1"/>
                </a:solidFill>
              </a:rPr>
              <a:t>Assistant</a:t>
            </a:r>
            <a:r>
              <a:rPr lang="zh-CN" altLang="en-US" sz="1200" dirty="0" smtClean="0">
                <a:solidFill>
                  <a:schemeClr val="tx1"/>
                </a:solidFill>
              </a:rPr>
              <a:t> </a:t>
            </a:r>
            <a:r>
              <a:rPr lang="en-US" altLang="zh-CN" sz="1200" dirty="0" smtClean="0">
                <a:solidFill>
                  <a:schemeClr val="tx1"/>
                </a:solidFill>
              </a:rPr>
              <a:t>Professor</a:t>
            </a:r>
            <a:r>
              <a:rPr lang="zh-CN" altLang="en-US" sz="1200" dirty="0" smtClean="0">
                <a:solidFill>
                  <a:schemeClr val="tx1"/>
                </a:solidFill>
              </a:rPr>
              <a:t> </a:t>
            </a:r>
            <a:r>
              <a:rPr lang="en-US" altLang="zh-CN" sz="1200" dirty="0" smtClean="0">
                <a:solidFill>
                  <a:schemeClr val="tx1"/>
                </a:solidFill>
              </a:rPr>
              <a:t>at</a:t>
            </a:r>
            <a:r>
              <a:rPr lang="zh-CN" altLang="en-US" sz="1200" dirty="0" smtClean="0">
                <a:solidFill>
                  <a:schemeClr val="tx1"/>
                </a:solidFill>
              </a:rPr>
              <a:t> </a:t>
            </a:r>
            <a:r>
              <a:rPr lang="en-US" altLang="zh-CN" sz="1200" dirty="0" smtClean="0">
                <a:solidFill>
                  <a:schemeClr val="tx1"/>
                </a:solidFill>
              </a:rPr>
              <a:t>CFCS</a:t>
            </a:r>
            <a:endParaRPr lang="en-US" sz="1200" dirty="0">
              <a:solidFill>
                <a:schemeClr val="tx1"/>
              </a:solidFill>
            </a:endParaRPr>
          </a:p>
        </p:txBody>
      </p:sp>
      <p:sp>
        <p:nvSpPr>
          <p:cNvPr id="29" name="Rectangle 28"/>
          <p:cNvSpPr/>
          <p:nvPr/>
        </p:nvSpPr>
        <p:spPr>
          <a:xfrm>
            <a:off x="2023410" y="4549294"/>
            <a:ext cx="1617131" cy="2535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smtClean="0">
                <a:solidFill>
                  <a:schemeClr val="tx1"/>
                </a:solidFill>
              </a:rPr>
              <a:t>Phd</a:t>
            </a:r>
            <a:r>
              <a:rPr lang="zh-CN" altLang="en-US" dirty="0" smtClean="0">
                <a:solidFill>
                  <a:schemeClr val="tx1"/>
                </a:solidFill>
              </a:rPr>
              <a:t> </a:t>
            </a:r>
            <a:r>
              <a:rPr lang="en-US" altLang="zh-CN" dirty="0" smtClean="0">
                <a:solidFill>
                  <a:schemeClr val="tx1"/>
                </a:solidFill>
              </a:rPr>
              <a:t>students:</a:t>
            </a:r>
            <a:endParaRPr lang="en-US" dirty="0">
              <a:solidFill>
                <a:schemeClr val="tx1"/>
              </a:solidFill>
            </a:endParaRPr>
          </a:p>
        </p:txBody>
      </p:sp>
      <p:sp>
        <p:nvSpPr>
          <p:cNvPr id="30" name="Rectangle 29"/>
          <p:cNvSpPr/>
          <p:nvPr/>
        </p:nvSpPr>
        <p:spPr>
          <a:xfrm>
            <a:off x="2451377" y="4934975"/>
            <a:ext cx="1384663" cy="1436914"/>
          </a:xfrm>
          <a:prstGeom prst="rect">
            <a:avLst/>
          </a:prstGeom>
          <a:solidFill>
            <a:srgbClr val="00437C"/>
          </a:solidFill>
          <a:ln>
            <a:solidFill>
              <a:srgbClr val="0043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4387344" y="4934975"/>
            <a:ext cx="1384663" cy="1436914"/>
          </a:xfrm>
          <a:prstGeom prst="rect">
            <a:avLst/>
          </a:prstGeom>
          <a:solidFill>
            <a:srgbClr val="00437C"/>
          </a:solidFill>
          <a:ln>
            <a:solidFill>
              <a:srgbClr val="0043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6467291" y="4934975"/>
            <a:ext cx="1384663" cy="1436914"/>
          </a:xfrm>
          <a:prstGeom prst="rect">
            <a:avLst/>
          </a:prstGeom>
          <a:solidFill>
            <a:srgbClr val="00437C"/>
          </a:solidFill>
          <a:ln>
            <a:solidFill>
              <a:srgbClr val="0043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8491164" y="4927964"/>
            <a:ext cx="1384663" cy="1436914"/>
          </a:xfrm>
          <a:prstGeom prst="rect">
            <a:avLst/>
          </a:prstGeom>
          <a:solidFill>
            <a:srgbClr val="00437C"/>
          </a:solidFill>
          <a:ln>
            <a:solidFill>
              <a:srgbClr val="00437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a:off x="1880162" y="6496056"/>
            <a:ext cx="2507182" cy="1989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200" dirty="0" smtClean="0">
                <a:solidFill>
                  <a:schemeClr val="tx1"/>
                </a:solidFill>
                <a:hlinkClick r:id="rId6" action="ppaction://hlinkfile"/>
              </a:rPr>
              <a:t>XXXX</a:t>
            </a:r>
            <a:r>
              <a:rPr lang="en-US" altLang="zh-CN" sz="1200" dirty="0" smtClean="0">
                <a:solidFill>
                  <a:schemeClr val="tx1"/>
                </a:solidFill>
              </a:rPr>
              <a:t>:</a:t>
            </a:r>
            <a:r>
              <a:rPr lang="zh-CN" altLang="en-US" sz="1200" dirty="0" smtClean="0">
                <a:solidFill>
                  <a:schemeClr val="tx1"/>
                </a:solidFill>
              </a:rPr>
              <a:t> </a:t>
            </a:r>
            <a:r>
              <a:rPr lang="en-US" altLang="zh-CN" sz="1200" dirty="0" smtClean="0">
                <a:solidFill>
                  <a:schemeClr val="tx1"/>
                </a:solidFill>
              </a:rPr>
              <a:t>XXXXXXXX</a:t>
            </a:r>
            <a:endParaRPr lang="en-US" sz="1200" dirty="0">
              <a:solidFill>
                <a:schemeClr val="tx1"/>
              </a:solidFill>
            </a:endParaRPr>
          </a:p>
        </p:txBody>
      </p:sp>
    </p:spTree>
    <p:extLst>
      <p:ext uri="{BB962C8B-B14F-4D97-AF65-F5344CB8AC3E}">
        <p14:creationId xmlns:p14="http://schemas.microsoft.com/office/powerpoint/2010/main" val="143007908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TotalTime>
  <Words>174</Words>
  <Application>Microsoft Macintosh PowerPoint</Application>
  <PresentationFormat>Widescreen</PresentationFormat>
  <Paragraphs>31</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Calibri</vt:lpstr>
      <vt:lpstr>Calibri Light</vt:lpstr>
      <vt:lpstr>DengXian</vt:lpstr>
      <vt:lpstr>Arial</vt:lpstr>
      <vt:lpstr>Office Theme</vt:lpstr>
      <vt:lpstr>PowerPoint Presentation</vt:lpstr>
      <vt:lpstr>PowerPoint Presentation</vt:lpstr>
    </vt:vector>
  </TitlesOfParts>
  <Company/>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Yuqing Kong</dc:creator>
  <cp:lastModifiedBy>Yuqing Kong</cp:lastModifiedBy>
  <cp:revision>8</cp:revision>
  <dcterms:created xsi:type="dcterms:W3CDTF">2018-12-28T06:41:16Z</dcterms:created>
  <dcterms:modified xsi:type="dcterms:W3CDTF">2018-12-28T08:12:33Z</dcterms:modified>
</cp:coreProperties>
</file>

<file path=docProps/thumbnail.jpeg>
</file>